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ADD6-DF3B-4A95-B070-3D1BE3F10689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A26CE-03AB-48EA-8411-C626572BBA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525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ADD6-DF3B-4A95-B070-3D1BE3F10689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A26CE-03AB-48EA-8411-C626572BBA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711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ADD6-DF3B-4A95-B070-3D1BE3F10689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A26CE-03AB-48EA-8411-C626572BBA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91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ADD6-DF3B-4A95-B070-3D1BE3F10689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A26CE-03AB-48EA-8411-C626572BBA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8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ADD6-DF3B-4A95-B070-3D1BE3F10689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A26CE-03AB-48EA-8411-C626572BBA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119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ADD6-DF3B-4A95-B070-3D1BE3F10689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A26CE-03AB-48EA-8411-C626572BBA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099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ADD6-DF3B-4A95-B070-3D1BE3F10689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A26CE-03AB-48EA-8411-C626572BBA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54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ADD6-DF3B-4A95-B070-3D1BE3F10689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A26CE-03AB-48EA-8411-C626572BBA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115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ADD6-DF3B-4A95-B070-3D1BE3F10689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A26CE-03AB-48EA-8411-C626572BBA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650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ADD6-DF3B-4A95-B070-3D1BE3F10689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A26CE-03AB-48EA-8411-C626572BBA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992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ADD6-DF3B-4A95-B070-3D1BE3F10689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A26CE-03AB-48EA-8411-C626572BBA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84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6ADD6-DF3B-4A95-B070-3D1BE3F10689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A26CE-03AB-48EA-8411-C626572BBA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171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82128" y="229978"/>
            <a:ext cx="959429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6600" b="1" dirty="0" smtClean="0">
                <a:solidFill>
                  <a:schemeClr val="accent2"/>
                </a:solidFill>
                <a:latin typeface="Corbel" panose="020B0503020204020204" pitchFamily="34" charset="0"/>
              </a:rPr>
              <a:t>Vaš zadatak je da uradite:</a:t>
            </a:r>
            <a:endParaRPr lang="sr-Latn-ME" sz="6600" b="1" dirty="0">
              <a:solidFill>
                <a:schemeClr val="accent2"/>
              </a:solidFill>
              <a:latin typeface="Corbel" panose="020B0503020204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7563" y="3738119"/>
            <a:ext cx="90041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800" b="1" dirty="0" smtClean="0">
                <a:solidFill>
                  <a:schemeClr val="accent6"/>
                </a:solidFill>
                <a:latin typeface="Corbel" panose="020B0503020204020204" pitchFamily="34" charset="0"/>
              </a:rPr>
              <a:t>Priprema za relizaciju nastave/učenja, praćenja i provjeravanja učenika</a:t>
            </a:r>
            <a:endParaRPr lang="sr-Latn-ME" sz="2800" b="1" dirty="0">
              <a:solidFill>
                <a:schemeClr val="accent6"/>
              </a:solidFill>
              <a:latin typeface="Corbel" panose="020B0503020204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82128" y="1405347"/>
            <a:ext cx="9735670" cy="232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own Arrow 1"/>
          <p:cNvSpPr/>
          <p:nvPr/>
        </p:nvSpPr>
        <p:spPr>
          <a:xfrm>
            <a:off x="617563" y="2057998"/>
            <a:ext cx="1796903" cy="1344042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164986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10903648" y="6581001"/>
            <a:ext cx="12420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1200" dirty="0" smtClean="0"/>
              <a:t>Mr. Zoran Lalović</a:t>
            </a:r>
            <a:endParaRPr lang="sr-Latn-ME" sz="1200" dirty="0"/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291" y="2519895"/>
            <a:ext cx="5616631" cy="3151460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8943" y="2477902"/>
            <a:ext cx="5375062" cy="3235446"/>
          </a:xfrm>
          <a:prstGeom prst="rect">
            <a:avLst/>
          </a:prstGeom>
        </p:spPr>
      </p:pic>
      <p:sp>
        <p:nvSpPr>
          <p:cNvPr id="2" name="Right Arrow 1"/>
          <p:cNvSpPr/>
          <p:nvPr/>
        </p:nvSpPr>
        <p:spPr>
          <a:xfrm>
            <a:off x="5542127" y="3334215"/>
            <a:ext cx="1777300" cy="1640910"/>
          </a:xfrm>
          <a:prstGeom prst="rightArrow">
            <a:avLst/>
          </a:prstGeom>
          <a:solidFill>
            <a:schemeClr val="accent4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ME"/>
          </a:p>
        </p:txBody>
      </p:sp>
      <p:sp>
        <p:nvSpPr>
          <p:cNvPr id="3" name="TextBox 2"/>
          <p:cNvSpPr txBox="1"/>
          <p:nvPr/>
        </p:nvSpPr>
        <p:spPr>
          <a:xfrm>
            <a:off x="1393940" y="3651686"/>
            <a:ext cx="3839331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r-Latn-ME" sz="2000" b="1" dirty="0" smtClean="0">
                <a:solidFill>
                  <a:srgbClr val="FF0000"/>
                </a:solidFill>
              </a:rPr>
              <a:t> ... je </a:t>
            </a:r>
            <a:r>
              <a:rPr lang="sr-Latn-ME" sz="2000" b="1" u="sng" dirty="0" smtClean="0">
                <a:solidFill>
                  <a:srgbClr val="FF0000"/>
                </a:solidFill>
              </a:rPr>
              <a:t>opšti dokument</a:t>
            </a:r>
            <a:r>
              <a:rPr lang="sr-Latn-ME" sz="2000" b="1" dirty="0" smtClean="0">
                <a:solidFill>
                  <a:srgbClr val="FF0000"/>
                </a:solidFill>
              </a:rPr>
              <a:t> kojim se utvrđuju ciljevi, elementi i kriteriji praćenja i provjeravanja u okviru jednog predmeta ...</a:t>
            </a:r>
            <a:endParaRPr lang="sr-Latn-ME" sz="20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703258" y="3651686"/>
            <a:ext cx="3574643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r-Latn-ME" b="1" dirty="0" smtClean="0">
                <a:solidFill>
                  <a:srgbClr val="FF0000"/>
                </a:solidFill>
              </a:rPr>
              <a:t>...koji se onda primjenjuje na </a:t>
            </a:r>
            <a:r>
              <a:rPr lang="sr-Latn-ME" b="1" u="sng" dirty="0" smtClean="0">
                <a:solidFill>
                  <a:srgbClr val="FF0000"/>
                </a:solidFill>
              </a:rPr>
              <a:t>konkretne sadržaje predmeta </a:t>
            </a:r>
          </a:p>
          <a:p>
            <a:r>
              <a:rPr lang="sr-Latn-ME" b="1" dirty="0" smtClean="0">
                <a:solidFill>
                  <a:srgbClr val="FF0000"/>
                </a:solidFill>
              </a:rPr>
              <a:t>(tj. na pojedine obrazovno-vaspitne ishode)</a:t>
            </a:r>
            <a:endParaRPr lang="sr-Latn-ME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5723" y="358409"/>
            <a:ext cx="105084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3600" b="1" dirty="0" smtClean="0"/>
              <a:t>Odnos između </a:t>
            </a:r>
            <a:r>
              <a:rPr lang="sr-Latn-ME" sz="3600" b="1" dirty="0" smtClean="0">
                <a:solidFill>
                  <a:schemeClr val="accent2"/>
                </a:solidFill>
              </a:rPr>
              <a:t>Plana praćenja i ocjenjivanja učenika </a:t>
            </a:r>
            <a:r>
              <a:rPr lang="sr-Latn-ME" sz="3600" b="1" dirty="0" smtClean="0"/>
              <a:t>i </a:t>
            </a:r>
            <a:r>
              <a:rPr lang="sr-Latn-ME" sz="3600" b="1" dirty="0" smtClean="0">
                <a:solidFill>
                  <a:schemeClr val="accent6"/>
                </a:solidFill>
              </a:rPr>
              <a:t>Pripreme nastave/učenja, praćenja i provjeravanja učenika</a:t>
            </a:r>
            <a:endParaRPr lang="sr-Latn-ME" sz="36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365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50029" y="177405"/>
            <a:ext cx="2026397" cy="619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r-Latn-ME" sz="1600" b="1" dirty="0" smtClean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OBRAZOVNO-VASPITNI ISHOD:</a:t>
            </a:r>
            <a:endParaRPr lang="sr-Latn-ME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8128" y="4670260"/>
            <a:ext cx="24097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1600" b="1" dirty="0" smtClean="0">
                <a:solidFill>
                  <a:srgbClr val="FF0000"/>
                </a:solidFill>
              </a:rPr>
              <a:t>PRAĆENJE:</a:t>
            </a:r>
            <a:endParaRPr lang="sr-Latn-ME" sz="1600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56309" y="5212866"/>
            <a:ext cx="186217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ME" sz="1600" b="1" dirty="0" smtClean="0">
                <a:solidFill>
                  <a:srgbClr val="FF0000"/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PROVJERAVANJE: </a:t>
            </a:r>
            <a:endParaRPr lang="sr-Latn-ME" sz="1600" b="1" dirty="0">
              <a:solidFill>
                <a:srgbClr val="FF0000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2676426" y="959056"/>
          <a:ext cx="8556458" cy="2275170"/>
        </p:xfrm>
        <a:graphic>
          <a:graphicData uri="http://schemas.openxmlformats.org/drawingml/2006/table">
            <a:tbl>
              <a:tblPr firstRow="1" firstCol="1" bandRow="1"/>
              <a:tblGrid>
                <a:gridCol w="2782313">
                  <a:extLst>
                    <a:ext uri="{9D8B030D-6E8A-4147-A177-3AD203B41FA5}">
                      <a16:colId xmlns:a16="http://schemas.microsoft.com/office/drawing/2014/main" xmlns="" val="3660817440"/>
                    </a:ext>
                  </a:extLst>
                </a:gridCol>
                <a:gridCol w="2777720">
                  <a:extLst>
                    <a:ext uri="{9D8B030D-6E8A-4147-A177-3AD203B41FA5}">
                      <a16:colId xmlns:a16="http://schemas.microsoft.com/office/drawing/2014/main" xmlns="" val="2848987985"/>
                    </a:ext>
                  </a:extLst>
                </a:gridCol>
                <a:gridCol w="2996425">
                  <a:extLst>
                    <a:ext uri="{9D8B030D-6E8A-4147-A177-3AD203B41FA5}">
                      <a16:colId xmlns:a16="http://schemas.microsoft.com/office/drawing/2014/main" xmlns="" val="1849008791"/>
                    </a:ext>
                  </a:extLst>
                </a:gridCol>
              </a:tblGrid>
              <a:tr h="552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ME" sz="1600" b="1" dirty="0">
                          <a:solidFill>
                            <a:srgbClr val="FF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osnovni </a:t>
                      </a:r>
                      <a:r>
                        <a:rPr lang="sr-Latn-ME" sz="1600" b="1" dirty="0" smtClean="0">
                          <a:solidFill>
                            <a:srgbClr val="FF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nivo</a:t>
                      </a:r>
                      <a:endParaRPr lang="sr-Latn-ME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ME" sz="1600" b="1" dirty="0">
                          <a:solidFill>
                            <a:srgbClr val="FF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r-Latn-ME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ME" sz="1600" b="1" dirty="0" smtClean="0">
                          <a:solidFill>
                            <a:srgbClr val="FF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srednji nivo</a:t>
                      </a:r>
                      <a:endParaRPr lang="sr-Latn-ME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ME" sz="1600" b="1" dirty="0" smtClean="0">
                          <a:solidFill>
                            <a:srgbClr val="FF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viši nivo</a:t>
                      </a:r>
                      <a:endParaRPr lang="sr-Latn-ME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82046017"/>
                  </a:ext>
                </a:extLst>
              </a:tr>
              <a:tr h="1723158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sr-Latn-ME" sz="1200" b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sr-Latn-ME" sz="1200" b="0" baseline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r-Latn-ME" sz="1200" b="1" dirty="0" smtClean="0">
                          <a:solidFill>
                            <a:srgbClr val="FF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NAVEDU </a:t>
                      </a:r>
                      <a:r>
                        <a:rPr lang="sr-Latn-ME" sz="1200" b="1" dirty="0">
                          <a:solidFill>
                            <a:srgbClr val="FF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NABROJE </a:t>
                      </a:r>
                      <a:r>
                        <a:rPr lang="sr-Latn-ME" sz="1200" dirty="0">
                          <a:solidFill>
                            <a:srgbClr val="FF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najvažnije događaje za vrijeme vladavine Petra I i Petra II (bitke, institucije vlasti, štamparija, prve škole... )</a:t>
                      </a:r>
                      <a:endParaRPr lang="sr-Latn-ME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sr-Latn-ME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sr-Latn-ME" sz="1200" b="1" dirty="0" smtClean="0">
                          <a:solidFill>
                            <a:srgbClr val="FF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sr-Latn-ME" sz="1200" b="1" baseline="0" dirty="0" smtClean="0">
                          <a:solidFill>
                            <a:srgbClr val="FF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r-Latn-ME" sz="1200" b="1" dirty="0" smtClean="0">
                          <a:solidFill>
                            <a:srgbClr val="FF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IZDVOJE ČINJENICE </a:t>
                      </a:r>
                      <a:r>
                        <a:rPr lang="sr-Latn-ME" sz="1200" dirty="0" smtClean="0">
                          <a:solidFill>
                            <a:srgbClr val="FF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koje ukazuju na promjene u crnogorskom društvu nakon važnih istorijskih događaja (jačanje državne vlasti, proširenje teritorije, ukidanje guvernadurskog zvanja, plaćanja poreza....)</a:t>
                      </a:r>
                      <a:endParaRPr lang="sr-Latn-ME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sr-Latn-ME" sz="1200" b="1" dirty="0" smtClean="0">
                          <a:solidFill>
                            <a:srgbClr val="FF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 UPOREĐUJU I PREDSTAVLJAJU TADAŠNJE PRILIKA SA DANAŠNJIM </a:t>
                      </a:r>
                      <a:r>
                        <a:rPr lang="sr-Latn-ME" sz="1200" dirty="0" smtClean="0">
                          <a:solidFill>
                            <a:srgbClr val="FF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sr-Latn-ME" sz="1200" dirty="0">
                          <a:solidFill>
                            <a:srgbClr val="FF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zakonik i sud tada i danas, perjanici pratnja vladara tada i danas, viđenje evropskih prilika u 19. vijeku sa prilikama danas</a:t>
                      </a:r>
                      <a:r>
                        <a:rPr lang="sr-Latn-ME" sz="1200" dirty="0" smtClean="0">
                          <a:solidFill>
                            <a:srgbClr val="FF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).</a:t>
                      </a:r>
                      <a:endParaRPr lang="sr-Latn-ME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sr-Latn-ME" sz="1200" b="1" dirty="0" smtClean="0">
                          <a:solidFill>
                            <a:srgbClr val="FF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sr-Latn-ME" sz="1200" b="1" baseline="0" dirty="0" smtClean="0">
                          <a:solidFill>
                            <a:srgbClr val="FF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r-Latn-ME" sz="1200" b="1" dirty="0" smtClean="0">
                          <a:solidFill>
                            <a:srgbClr val="FF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OCJENJUJU</a:t>
                      </a:r>
                      <a:r>
                        <a:rPr lang="sr-Latn-ME" sz="1200" dirty="0" smtClean="0">
                          <a:solidFill>
                            <a:srgbClr val="FF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r-Latn-ME" sz="1200" dirty="0">
                          <a:solidFill>
                            <a:srgbClr val="FF0000"/>
                          </a:solidFill>
                          <a:effectLst/>
                          <a:latin typeface="Corbel" panose="020B0503020204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državničke uloge i značaj vladika u procesu stvaranja crnogorske države. </a:t>
                      </a:r>
                      <a:endParaRPr lang="sr-Latn-ME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32743446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2676426" y="230436"/>
            <a:ext cx="8437907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r-Latn-ME" sz="1600" b="1" dirty="0" smtClean="0">
                <a:solidFill>
                  <a:srgbClr val="002060"/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KRAJU UČENJA UČENIK ĆE MOĆI DA OPIŠE DJELATNOST PETRA I I PETRA II PETROVIĆA NJEGOŠA I NAVEDE NAJVAŽNIJE DOGAĐAJE I INSTITUCIJE TOKOM NJIHOVE VLADAVINE.</a:t>
            </a:r>
            <a:endParaRPr lang="sr-Latn-ME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8130" y="3387268"/>
            <a:ext cx="13869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ME" sz="1600" b="1" dirty="0">
                <a:solidFill>
                  <a:schemeClr val="accent5">
                    <a:lumMod val="50000"/>
                  </a:schemeClr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AKTIVNOSTI </a:t>
            </a:r>
            <a:endParaRPr lang="sr-Latn-ME" sz="1600" b="1" dirty="0" smtClean="0">
              <a:solidFill>
                <a:schemeClr val="accent5">
                  <a:lumMod val="50000"/>
                </a:schemeClr>
              </a:solidFill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r-Latn-ME" sz="1600" b="1" dirty="0" smtClean="0">
                <a:solidFill>
                  <a:schemeClr val="accent5">
                    <a:lumMod val="50000"/>
                  </a:schemeClr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UČENJA:</a:t>
            </a:r>
            <a:endParaRPr lang="sr-Latn-ME" sz="1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676426" y="3222006"/>
            <a:ext cx="8556458" cy="142043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r-Latn-ME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/>
          </p:nvPr>
        </p:nvGraphicFramePr>
        <p:xfrm>
          <a:off x="2676424" y="5228937"/>
          <a:ext cx="8556458" cy="615576"/>
        </p:xfrm>
        <a:graphic>
          <a:graphicData uri="http://schemas.openxmlformats.org/drawingml/2006/table">
            <a:tbl>
              <a:tblPr firstRow="1" firstCol="1" bandRow="1"/>
              <a:tblGrid>
                <a:gridCol w="2776979">
                  <a:extLst>
                    <a:ext uri="{9D8B030D-6E8A-4147-A177-3AD203B41FA5}">
                      <a16:colId xmlns:a16="http://schemas.microsoft.com/office/drawing/2014/main" xmlns="" val="3568034506"/>
                    </a:ext>
                  </a:extLst>
                </a:gridCol>
                <a:gridCol w="2795335">
                  <a:extLst>
                    <a:ext uri="{9D8B030D-6E8A-4147-A177-3AD203B41FA5}">
                      <a16:colId xmlns:a16="http://schemas.microsoft.com/office/drawing/2014/main" xmlns="" val="519326999"/>
                    </a:ext>
                  </a:extLst>
                </a:gridCol>
                <a:gridCol w="2984144">
                  <a:extLst>
                    <a:ext uri="{9D8B030D-6E8A-4147-A177-3AD203B41FA5}">
                      <a16:colId xmlns:a16="http://schemas.microsoft.com/office/drawing/2014/main" xmlns="" val="1821968894"/>
                    </a:ext>
                  </a:extLst>
                </a:gridCol>
              </a:tblGrid>
              <a:tr h="615576">
                <a:tc>
                  <a:txBody>
                    <a:bodyPr/>
                    <a:lstStyle/>
                    <a:p>
                      <a:pPr marL="285750" marR="0" lvl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rbel" panose="020B0503020204020204" pitchFamily="34" charset="0"/>
                        <a:buChar char="‐"/>
                      </a:pPr>
                      <a:endParaRPr lang="sr-Latn-ME" sz="1200" b="1" dirty="0" smtClean="0">
                        <a:solidFill>
                          <a:schemeClr val="tx2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rbel" panose="020B0503020204020204" pitchFamily="34" charset="0"/>
                        <a:buNone/>
                      </a:pPr>
                      <a:endParaRPr lang="sr-Latn-ME" sz="1200" b="1" dirty="0">
                        <a:solidFill>
                          <a:schemeClr val="tx2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rbel" panose="020B0503020204020204" pitchFamily="34" charset="0"/>
                        <a:buChar char="‐"/>
                      </a:pPr>
                      <a:endParaRPr lang="sr-Latn-ME" sz="1200" b="1" dirty="0" smtClean="0">
                        <a:solidFill>
                          <a:schemeClr val="tx2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rbel" panose="020B0503020204020204" pitchFamily="34" charset="0"/>
                        <a:buChar char="‐"/>
                      </a:pPr>
                      <a:endParaRPr lang="sr-Latn-ME" sz="1200" b="1" dirty="0">
                        <a:solidFill>
                          <a:schemeClr val="tx2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rbel" panose="020B0503020204020204" pitchFamily="34" charset="0"/>
                        <a:buChar char="‐"/>
                      </a:pPr>
                      <a:endParaRPr lang="sr-Latn-ME" sz="1200" b="1" dirty="0" smtClean="0">
                        <a:solidFill>
                          <a:schemeClr val="tx2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rbel" panose="020B0503020204020204" pitchFamily="34" charset="0"/>
                        <a:buNone/>
                      </a:pPr>
                      <a:endParaRPr lang="sr-Latn-ME" sz="1200" b="1" dirty="0">
                        <a:solidFill>
                          <a:schemeClr val="tx2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rbel" panose="020B0503020204020204" pitchFamily="34" charset="0"/>
                        <a:buNone/>
                      </a:pPr>
                      <a:endParaRPr lang="sr-Latn-ME" sz="1200" b="1" dirty="0">
                        <a:solidFill>
                          <a:schemeClr val="tx2"/>
                        </a:solidFill>
                        <a:effectLst/>
                        <a:latin typeface="Corbel" panose="020B0503020204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16844430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676422" y="4642444"/>
            <a:ext cx="8556462" cy="58649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r-Latn-ME" dirty="0"/>
          </a:p>
        </p:txBody>
      </p:sp>
      <p:sp>
        <p:nvSpPr>
          <p:cNvPr id="16" name="TextBox 15"/>
          <p:cNvSpPr txBox="1"/>
          <p:nvPr/>
        </p:nvSpPr>
        <p:spPr>
          <a:xfrm>
            <a:off x="664884" y="1069590"/>
            <a:ext cx="16934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1600" b="1" dirty="0" smtClean="0">
                <a:solidFill>
                  <a:srgbClr val="FF0000"/>
                </a:solidFill>
                <a:latin typeface="Corbel" panose="020B0503020204020204" pitchFamily="34" charset="0"/>
              </a:rPr>
              <a:t>ISHODI UČENJA:</a:t>
            </a:r>
            <a:endParaRPr lang="sr-Latn-ME" sz="1600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789659" y="3313657"/>
            <a:ext cx="832999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800"/>
              </a:spcAft>
              <a:buFont typeface="Corbel" panose="020B0503020204020204" pitchFamily="34" charset="0"/>
              <a:buChar char="-"/>
            </a:pPr>
            <a:r>
              <a:rPr lang="sr-Latn-ME" sz="1050" dirty="0">
                <a:solidFill>
                  <a:srgbClr val="1F3864"/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Uz pomoć udžbenika učenici individualno </a:t>
            </a:r>
            <a:r>
              <a:rPr lang="sr-Latn-ME" sz="1050" b="1" dirty="0">
                <a:solidFill>
                  <a:srgbClr val="1F3864"/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izrađuju hronološki prikaz najvažnijih događaja</a:t>
            </a:r>
            <a:r>
              <a:rPr lang="sr-Latn-ME" sz="1050" dirty="0">
                <a:solidFill>
                  <a:srgbClr val="1F3864"/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za vrijeme vladavine Petra I i Petra II (bitke, institucije vlasti, štamparija, prve škole... )</a:t>
            </a:r>
            <a:endParaRPr lang="sr-Latn-ME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789659" y="3704742"/>
            <a:ext cx="6096000" cy="872034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800"/>
              </a:spcAft>
              <a:buFont typeface="Corbel" panose="020B0503020204020204" pitchFamily="34" charset="0"/>
              <a:buChar char="-"/>
            </a:pPr>
            <a:r>
              <a:rPr lang="sr-Latn-ME" sz="1100" dirty="0">
                <a:solidFill>
                  <a:srgbClr val="1F3864"/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Kroz diskusiju sa nastavnikom, učenici </a:t>
            </a:r>
            <a:r>
              <a:rPr lang="sr-Latn-ME" sz="1100" b="1" dirty="0">
                <a:solidFill>
                  <a:srgbClr val="1F3864"/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identifikuju i izdvajaju najvažnije činjenice</a:t>
            </a:r>
            <a:r>
              <a:rPr lang="sr-Latn-ME" sz="1100" dirty="0">
                <a:solidFill>
                  <a:srgbClr val="1F3864"/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koje ukazuju na promjene u crnogorskom društvu nakon važnih istorijskih događaja (jačanje državne vlasti, proširenje teritorije, ukidanje guvernadurskog zvanja, plaćanja poreza</a:t>
            </a:r>
            <a:r>
              <a:rPr lang="sr-Latn-ME" sz="1100" dirty="0" smtClean="0">
                <a:solidFill>
                  <a:srgbClr val="1F3864"/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....)</a:t>
            </a:r>
          </a:p>
          <a:p>
            <a:pPr marL="342900" marR="0" lvl="0" indent="-342900">
              <a:spcBef>
                <a:spcPts val="0"/>
              </a:spcBef>
              <a:spcAft>
                <a:spcPts val="800"/>
              </a:spcAft>
              <a:buFont typeface="Corbel" panose="020B0503020204020204" pitchFamily="34" charset="0"/>
              <a:buChar char="-"/>
            </a:pPr>
            <a:r>
              <a:rPr lang="sr-Latn-ME" sz="1100" dirty="0" smtClean="0">
                <a:solidFill>
                  <a:srgbClr val="1F3864"/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....</a:t>
            </a:r>
            <a:endParaRPr lang="sr-Latn-ME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987843" y="4695991"/>
            <a:ext cx="6096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sr-Latn-ME" sz="1200" b="1" dirty="0">
                <a:solidFill>
                  <a:srgbClr val="FF0000"/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razumijevanje </a:t>
            </a:r>
            <a:r>
              <a:rPr lang="sr-Latn-ME" sz="1200" b="1" dirty="0" smtClean="0">
                <a:solidFill>
                  <a:srgbClr val="FF0000"/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istorijskih </a:t>
            </a:r>
            <a:r>
              <a:rPr lang="sr-Latn-ME" sz="1200" b="1" dirty="0">
                <a:solidFill>
                  <a:srgbClr val="FF0000"/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događaja</a:t>
            </a:r>
            <a:r>
              <a:rPr lang="sr-Latn-ME" sz="1200" b="1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r-Latn-ME" sz="1200" b="1" dirty="0">
                <a:solidFill>
                  <a:srgbClr val="FF0000"/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 strane učenika </a:t>
            </a:r>
            <a:r>
              <a:rPr lang="sr-Latn-ME" sz="1200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sr-Latn-ME" sz="1200" dirty="0" smtClean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tokom I i </a:t>
            </a:r>
            <a:r>
              <a:rPr lang="sr-Latn-ME" sz="1200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 aktivnosti)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987842" y="4908748"/>
            <a:ext cx="295324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sr-Latn-ME" sz="1200" b="1" dirty="0">
                <a:solidFill>
                  <a:srgbClr val="FF0000"/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saradnju u grupi </a:t>
            </a:r>
            <a:r>
              <a:rPr lang="sr-Latn-ME" sz="1200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(tokom III aktivnosti);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987839" y="5366754"/>
            <a:ext cx="18467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sz="900" b="1" dirty="0" smtClean="0">
                <a:solidFill>
                  <a:srgbClr val="FF0000"/>
                </a:solidFill>
                <a:latin typeface="Corbel" panose="020B0503020204020204" pitchFamily="34" charset="0"/>
              </a:rPr>
              <a:t>ZADACI </a:t>
            </a:r>
            <a:r>
              <a:rPr lang="sr-Latn-ME" sz="900" b="1" dirty="0">
                <a:solidFill>
                  <a:srgbClr val="FF0000"/>
                </a:solidFill>
                <a:latin typeface="Corbel" panose="020B0503020204020204" pitchFamily="34" charset="0"/>
              </a:rPr>
              <a:t>DOPUNJAVANJA </a:t>
            </a:r>
          </a:p>
          <a:p>
            <a:r>
              <a:rPr lang="sr-Latn-ME" sz="900" b="1" dirty="0">
                <a:solidFill>
                  <a:srgbClr val="FF0000"/>
                </a:solidFill>
                <a:latin typeface="Corbel" panose="020B0503020204020204" pitchFamily="34" charset="0"/>
              </a:rPr>
              <a:t>ZADACI TAČNO/NETAČNO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03922" y="5327408"/>
            <a:ext cx="2814918" cy="53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rbel" panose="020B0503020204020204" pitchFamily="34" charset="0"/>
              <a:buChar char="‐"/>
            </a:pPr>
            <a:r>
              <a:rPr lang="sr-Latn-ME" sz="900" b="1" dirty="0" smtClean="0">
                <a:solidFill>
                  <a:srgbClr val="FF0000"/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ZADACI </a:t>
            </a:r>
            <a:r>
              <a:rPr lang="sr-Latn-ME" sz="900" b="1" dirty="0">
                <a:solidFill>
                  <a:srgbClr val="FF0000"/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SREĐIVANJA NPR. RANGIRAJ PO VAŽNOSTI...,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rbel" panose="020B0503020204020204" pitchFamily="34" charset="0"/>
              <a:buChar char="‐"/>
            </a:pPr>
            <a:r>
              <a:rPr lang="sr-Latn-ME" sz="900" b="1" dirty="0">
                <a:solidFill>
                  <a:srgbClr val="FF0000"/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ESEJ ZADACI....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254699" y="5366754"/>
            <a:ext cx="2425664" cy="2569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rbel" panose="020B0503020204020204" pitchFamily="34" charset="0"/>
              <a:buChar char="‐"/>
            </a:pPr>
            <a:r>
              <a:rPr lang="sr-Latn-ME" sz="1000" b="1" dirty="0">
                <a:solidFill>
                  <a:srgbClr val="FF0000"/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PRIKAZ DOBRIH I LOŠIH STRANA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93570" y="6586762"/>
            <a:ext cx="111120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1000" dirty="0" smtClean="0">
                <a:latin typeface="Corbel" panose="020B0503020204020204" pitchFamily="34" charset="0"/>
              </a:rPr>
              <a:t>Mr. Zoran Lalović</a:t>
            </a:r>
            <a:endParaRPr lang="sr-Latn-ME" sz="1000" dirty="0">
              <a:latin typeface="Corbel" panose="020B0503020204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78130" y="959056"/>
            <a:ext cx="2098296" cy="226171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ME"/>
          </a:p>
        </p:txBody>
      </p:sp>
      <p:sp>
        <p:nvSpPr>
          <p:cNvPr id="25" name="Rectangle 24"/>
          <p:cNvSpPr/>
          <p:nvPr/>
        </p:nvSpPr>
        <p:spPr>
          <a:xfrm>
            <a:off x="580914" y="3222006"/>
            <a:ext cx="2095510" cy="14343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ME"/>
          </a:p>
        </p:txBody>
      </p:sp>
      <p:sp>
        <p:nvSpPr>
          <p:cNvPr id="26" name="Rectangle 25"/>
          <p:cNvSpPr/>
          <p:nvPr/>
        </p:nvSpPr>
        <p:spPr>
          <a:xfrm>
            <a:off x="578130" y="4648281"/>
            <a:ext cx="2098296" cy="57291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ME"/>
          </a:p>
        </p:txBody>
      </p:sp>
      <p:sp>
        <p:nvSpPr>
          <p:cNvPr id="27" name="Rectangle 26"/>
          <p:cNvSpPr/>
          <p:nvPr/>
        </p:nvSpPr>
        <p:spPr>
          <a:xfrm>
            <a:off x="578126" y="5221199"/>
            <a:ext cx="2098296" cy="62331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ME"/>
          </a:p>
        </p:txBody>
      </p:sp>
      <p:sp>
        <p:nvSpPr>
          <p:cNvPr id="28" name="Rectangle 27"/>
          <p:cNvSpPr/>
          <p:nvPr/>
        </p:nvSpPr>
        <p:spPr>
          <a:xfrm>
            <a:off x="578129" y="174235"/>
            <a:ext cx="2098296" cy="77809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ME"/>
          </a:p>
        </p:txBody>
      </p:sp>
      <p:sp>
        <p:nvSpPr>
          <p:cNvPr id="29" name="Rectangle 28"/>
          <p:cNvSpPr/>
          <p:nvPr/>
        </p:nvSpPr>
        <p:spPr>
          <a:xfrm>
            <a:off x="2676424" y="174234"/>
            <a:ext cx="8556460" cy="79154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ME"/>
          </a:p>
        </p:txBody>
      </p:sp>
      <p:sp>
        <p:nvSpPr>
          <p:cNvPr id="3" name="TextBox 2"/>
          <p:cNvSpPr txBox="1"/>
          <p:nvPr/>
        </p:nvSpPr>
        <p:spPr>
          <a:xfrm>
            <a:off x="2676421" y="5844513"/>
            <a:ext cx="8556460" cy="4333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r-Latn-ME" dirty="0"/>
          </a:p>
        </p:txBody>
      </p:sp>
      <p:sp>
        <p:nvSpPr>
          <p:cNvPr id="30" name="Rectangle 29"/>
          <p:cNvSpPr/>
          <p:nvPr/>
        </p:nvSpPr>
        <p:spPr>
          <a:xfrm>
            <a:off x="578123" y="5844513"/>
            <a:ext cx="2098296" cy="43105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ME"/>
          </a:p>
        </p:txBody>
      </p:sp>
      <p:sp>
        <p:nvSpPr>
          <p:cNvPr id="31" name="Rectangle 30"/>
          <p:cNvSpPr/>
          <p:nvPr/>
        </p:nvSpPr>
        <p:spPr>
          <a:xfrm>
            <a:off x="578121" y="5864286"/>
            <a:ext cx="175240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ME" sz="1600" b="1" dirty="0" smtClean="0">
                <a:solidFill>
                  <a:srgbClr val="FF0000"/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OBLICI  PR. I PR.: </a:t>
            </a:r>
            <a:endParaRPr lang="sr-Latn-ME" sz="1600" b="1" dirty="0">
              <a:solidFill>
                <a:srgbClr val="FF0000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783363" y="5801322"/>
            <a:ext cx="2166170" cy="2899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r-Latn-ME" sz="1200" b="1" dirty="0" smtClean="0">
                <a:solidFill>
                  <a:srgbClr val="FF0000"/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TEST</a:t>
            </a:r>
            <a:r>
              <a:rPr lang="sr-Latn-ME" sz="1200" dirty="0" smtClean="0">
                <a:solidFill>
                  <a:srgbClr val="FF0000"/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(kombinovanog tipa)</a:t>
            </a:r>
            <a:endParaRPr lang="sr-Latn-ME" sz="1200" dirty="0">
              <a:solidFill>
                <a:srgbClr val="FF0000"/>
              </a:solidFill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783358" y="6013956"/>
            <a:ext cx="430117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ME" sz="1100" dirty="0" smtClean="0">
                <a:solidFill>
                  <a:srgbClr val="FF0000"/>
                </a:solidFill>
                <a:latin typeface="Corbel" panose="020B0503020204020204" pitchFamily="34" charset="0"/>
              </a:rPr>
              <a:t>PROTOKOL POSMATRANJA I PRAĆENJA ZALAGANJA UČENIKA</a:t>
            </a:r>
            <a:endParaRPr lang="sr-Latn-ME" sz="1100" dirty="0">
              <a:solidFill>
                <a:srgbClr val="FF0000"/>
              </a:solidFill>
              <a:latin typeface="Corbel" panose="020B0503020204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015424" y="1955833"/>
            <a:ext cx="6095842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sr-Latn-ME" b="1" dirty="0" smtClean="0">
                <a:solidFill>
                  <a:schemeClr val="bg1"/>
                </a:solidFill>
              </a:rPr>
              <a:t>UTVRDITI KRITERIJE UČENJA I OCJENIVANJA NA TRI NIVOA!</a:t>
            </a:r>
            <a:endParaRPr lang="sr-Latn-ME" b="1" dirty="0">
              <a:solidFill>
                <a:schemeClr val="bg1"/>
              </a:solidFill>
            </a:endParaRPr>
          </a:p>
        </p:txBody>
      </p:sp>
      <p:sp>
        <p:nvSpPr>
          <p:cNvPr id="35" name="Oval 34"/>
          <p:cNvSpPr/>
          <p:nvPr/>
        </p:nvSpPr>
        <p:spPr>
          <a:xfrm>
            <a:off x="1330392" y="1921695"/>
            <a:ext cx="523400" cy="36933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1600" b="1" dirty="0" smtClean="0"/>
              <a:t>1.</a:t>
            </a:r>
            <a:endParaRPr lang="sr-Latn-ME" sz="16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2093654" y="3959666"/>
            <a:ext cx="6017612" cy="36933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sr-Latn-ME" b="1" dirty="0" smtClean="0">
                <a:solidFill>
                  <a:schemeClr val="bg1"/>
                </a:solidFill>
              </a:rPr>
              <a:t>PREDVIDJETI AKTIVNOSTI UČENJA !</a:t>
            </a:r>
            <a:endParaRPr lang="sr-Latn-ME" b="1" dirty="0">
              <a:solidFill>
                <a:schemeClr val="bg1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1393249" y="3957291"/>
            <a:ext cx="523400" cy="369332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1600" b="1" dirty="0"/>
              <a:t>2</a:t>
            </a:r>
            <a:r>
              <a:rPr lang="sr-Latn-ME" sz="1600" b="1" dirty="0" smtClean="0"/>
              <a:t>.</a:t>
            </a:r>
            <a:endParaRPr lang="sr-Latn-ME" sz="16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2051280" y="4753552"/>
            <a:ext cx="6059986" cy="36933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sr-Latn-ME" b="1" dirty="0" smtClean="0">
                <a:solidFill>
                  <a:schemeClr val="bg1"/>
                </a:solidFill>
              </a:rPr>
              <a:t>ODREDITI ŠTA SE PRATI TOKOM UČENJA !</a:t>
            </a:r>
            <a:endParaRPr lang="sr-Latn-ME" b="1" dirty="0">
              <a:solidFill>
                <a:schemeClr val="bg1"/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1366248" y="4719414"/>
            <a:ext cx="523400" cy="369332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1600" b="1" dirty="0"/>
              <a:t>3</a:t>
            </a:r>
            <a:r>
              <a:rPr lang="sr-Latn-ME" sz="1600" b="1" dirty="0" smtClean="0"/>
              <a:t>.</a:t>
            </a:r>
            <a:endParaRPr lang="sr-Latn-ME" sz="16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2059860" y="5335656"/>
            <a:ext cx="6051405" cy="369332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sr-Latn-ME" b="1" dirty="0" smtClean="0">
                <a:solidFill>
                  <a:schemeClr val="bg1"/>
                </a:solidFill>
              </a:rPr>
              <a:t>ODREDITI ŠTA SE POVJERAVA, KOJIM ZADACIMA !</a:t>
            </a:r>
            <a:endParaRPr lang="sr-Latn-ME" b="1" dirty="0">
              <a:solidFill>
                <a:schemeClr val="bg1"/>
              </a:solidFill>
            </a:endParaRPr>
          </a:p>
        </p:txBody>
      </p:sp>
      <p:sp>
        <p:nvSpPr>
          <p:cNvPr id="41" name="Oval 40"/>
          <p:cNvSpPr/>
          <p:nvPr/>
        </p:nvSpPr>
        <p:spPr>
          <a:xfrm>
            <a:off x="1374829" y="5301518"/>
            <a:ext cx="523400" cy="36933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1600" b="1" dirty="0"/>
              <a:t>4</a:t>
            </a:r>
            <a:r>
              <a:rPr lang="sr-Latn-ME" sz="1600" b="1" dirty="0" smtClean="0"/>
              <a:t>.</a:t>
            </a:r>
            <a:endParaRPr lang="sr-Latn-ME" sz="16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2093653" y="5895384"/>
            <a:ext cx="6017611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r-Latn-ME" b="1" dirty="0" smtClean="0">
                <a:solidFill>
                  <a:schemeClr val="bg1"/>
                </a:solidFill>
              </a:rPr>
              <a:t>ODREDITI OBLIKE PRAĆENJA I PROVJERAVANJA !</a:t>
            </a:r>
            <a:endParaRPr lang="sr-Latn-ME" b="1" dirty="0">
              <a:solidFill>
                <a:schemeClr val="bg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1408622" y="5861246"/>
            <a:ext cx="541500" cy="36933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1600" b="1" dirty="0"/>
              <a:t>5</a:t>
            </a:r>
            <a:r>
              <a:rPr lang="sr-Latn-ME" sz="1600" b="1" dirty="0" smtClean="0"/>
              <a:t>.</a:t>
            </a:r>
            <a:endParaRPr lang="sr-Latn-ME" sz="1600" b="1" dirty="0"/>
          </a:p>
        </p:txBody>
      </p:sp>
    </p:spTree>
    <p:extLst>
      <p:ext uri="{BB962C8B-B14F-4D97-AF65-F5344CB8AC3E}">
        <p14:creationId xmlns:p14="http://schemas.microsoft.com/office/powerpoint/2010/main" val="4189216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6621" y="444532"/>
            <a:ext cx="6096000" cy="547893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r-Latn-ME" sz="3200" dirty="0">
                <a:solidFill>
                  <a:schemeClr val="accent2"/>
                </a:solidFill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Očekivani ishodi zadatka:</a:t>
            </a:r>
            <a:endParaRPr lang="sr-Latn-ME" sz="1600" dirty="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r-Latn-ME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Izrađena </a:t>
            </a:r>
            <a:r>
              <a:rPr lang="sr-Latn-ME" b="1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pripremu nastave/učenja, praćenja i provjeravanja </a:t>
            </a:r>
            <a:r>
              <a:rPr lang="sr-Latn-ME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koja sadrži:</a:t>
            </a:r>
            <a:endParaRPr lang="sr-Latn-ME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rbel" panose="020B0503020204020204" pitchFamily="34" charset="0"/>
              <a:buChar char="-"/>
            </a:pPr>
            <a:r>
              <a:rPr lang="sr-Latn-ME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Ciljeve časa</a:t>
            </a:r>
            <a:endParaRPr lang="sr-Latn-ME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rbel" panose="020B0503020204020204" pitchFamily="34" charset="0"/>
              <a:buChar char="-"/>
            </a:pPr>
            <a:r>
              <a:rPr lang="sr-Latn-ME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Kriterije ocjenovanja (ishode učenja)</a:t>
            </a:r>
            <a:endParaRPr lang="sr-Latn-ME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rbel" panose="020B0503020204020204" pitchFamily="34" charset="0"/>
              <a:buChar char="-"/>
            </a:pPr>
            <a:r>
              <a:rPr lang="sr-Latn-ME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Aktivnosti učenja</a:t>
            </a:r>
            <a:endParaRPr lang="sr-Latn-ME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rbel" panose="020B0503020204020204" pitchFamily="34" charset="0"/>
              <a:buChar char="-"/>
            </a:pPr>
            <a:r>
              <a:rPr lang="sr-Latn-ME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Oblike pračenja i provjeravanja učenika</a:t>
            </a:r>
            <a:endParaRPr lang="sr-Latn-ME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sr-Latn-ME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r-Latn-ME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rbel" panose="020B0503020204020204" pitchFamily="34" charset="0"/>
              <a:buChar char="–"/>
            </a:pPr>
            <a:r>
              <a:rPr lang="sr-Latn-ME" sz="2400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Realizacija pripreme</a:t>
            </a:r>
            <a:endParaRPr lang="sr-Latn-ME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orbel" panose="020B0503020204020204" pitchFamily="34" charset="0"/>
              <a:buChar char="–"/>
            </a:pPr>
            <a:r>
              <a:rPr lang="sr-Latn-ME" sz="2400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Osvrt na realizaciju</a:t>
            </a:r>
            <a:endParaRPr lang="sr-Latn-ME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r-Latn-ME" b="1" dirty="0" smtClean="0">
              <a:latin typeface="Corbel" panose="020B05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r-Latn-ME" b="1" dirty="0" smtClean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Osvrt </a:t>
            </a:r>
            <a:r>
              <a:rPr lang="sr-Latn-ME" b="1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realizaciju</a:t>
            </a:r>
            <a:r>
              <a:rPr lang="sr-Latn-ME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priprema koji sadrži</a:t>
            </a:r>
            <a:r>
              <a:rPr lang="sr-Latn-ME" dirty="0" smtClean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sr-Latn-ME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rbel" panose="020B0503020204020204" pitchFamily="34" charset="0"/>
              <a:buChar char="-"/>
            </a:pPr>
            <a:r>
              <a:rPr lang="sr-Latn-ME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Iskustao vezano izradu pripereme časa</a:t>
            </a:r>
            <a:endParaRPr lang="sr-Latn-ME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rbel" panose="020B0503020204020204" pitchFamily="34" charset="0"/>
              <a:buChar char="-"/>
            </a:pPr>
            <a:r>
              <a:rPr lang="sr-Latn-ME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Iskustvo vezano za realizaciju časa</a:t>
            </a:r>
            <a:endParaRPr lang="sr-Latn-ME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orbel" panose="020B0503020204020204" pitchFamily="34" charset="0"/>
              <a:buChar char="-"/>
            </a:pPr>
            <a:r>
              <a:rPr lang="sr-Latn-ME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Eventalna unapređenja pripreme za čas</a:t>
            </a:r>
            <a:endParaRPr lang="sr-Latn-ME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974079" y="2362044"/>
            <a:ext cx="6096000" cy="356142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sr-Latn-ME" sz="2000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Literatura: </a:t>
            </a:r>
            <a:endParaRPr lang="sr-Latn-ME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sr-Latn-ME" sz="2000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PRIRUČNIK</a:t>
            </a:r>
            <a:endParaRPr lang="sr-Latn-ME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sr-Latn-ME" sz="2000" b="1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VIII Ocjenjivanja kao integralni dio nastave</a:t>
            </a:r>
            <a:endParaRPr lang="sr-Latn-ME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sr-Latn-ME" sz="2400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r-Latn-ME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sr-Latn-ME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Planiranje ocjenivanja </a:t>
            </a:r>
            <a:endParaRPr lang="sr-Latn-ME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sr-Latn-ME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Praćenje napredovanja učenika tokom realizacije nastave</a:t>
            </a:r>
            <a:endParaRPr lang="sr-Latn-ME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sr-Latn-ME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Prikupljanje i evidentiranje informacija, zapažanja i podataka o učeniku</a:t>
            </a:r>
            <a:endParaRPr lang="sr-Latn-ME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sr-Latn-ME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Izvještavanje o napredovanju učenika</a:t>
            </a:r>
            <a:endParaRPr lang="sr-Latn-ME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sr-Latn-ME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Vrednovanje kvaliteta nastave i procesa učenja.</a:t>
            </a:r>
            <a:endParaRPr lang="sr-Latn-ME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62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431</Words>
  <Application>Microsoft Office PowerPoint</Application>
  <PresentationFormat>Widescreen</PresentationFormat>
  <Paragraphs>70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Corbel</vt:lpstr>
      <vt:lpstr>Courier New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Biljana Krivokapic</dc:creator>
  <cp:lastModifiedBy>Biljana Krivokapic</cp:lastModifiedBy>
  <cp:revision>1</cp:revision>
  <dcterms:created xsi:type="dcterms:W3CDTF">2024-11-04T13:05:06Z</dcterms:created>
  <dcterms:modified xsi:type="dcterms:W3CDTF">2024-11-04T13:05:24Z</dcterms:modified>
</cp:coreProperties>
</file>